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notesSlides/notesSlide6.xml" ContentType="application/vnd.openxmlformats-officedocument.presentationml.notesSlide+xml"/>
  <Override PartName="/ppt/comments/comment3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418" r:id="rId5"/>
    <p:sldId id="277" r:id="rId6"/>
    <p:sldId id="420" r:id="rId7"/>
    <p:sldId id="421" r:id="rId8"/>
    <p:sldId id="416" r:id="rId9"/>
    <p:sldId id="279" r:id="rId10"/>
    <p:sldId id="293" r:id="rId11"/>
    <p:sldId id="280" r:id="rId12"/>
    <p:sldId id="296" r:id="rId13"/>
    <p:sldId id="297" r:id="rId14"/>
    <p:sldId id="267" r:id="rId15"/>
    <p:sldId id="422" r:id="rId1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Roberts, Roland" initials="RR" lastIdx="13" clrIdx="6">
    <p:extLst>
      <p:ext uri="{19B8F6BF-5375-455C-9EA6-DF929625EA0E}">
        <p15:presenceInfo xmlns:p15="http://schemas.microsoft.com/office/powerpoint/2012/main" userId="S::7481301790@nsf.gov::96a91595-e2a2-4919-90c0-4eeb555d8dd7" providerId="AD"/>
      </p:ext>
    </p:extLst>
  </p:cmAuthor>
  <p:cmAuthor id="1" name="McCartney, Peter H." initials="MPH" lastIdx="5" clrIdx="0">
    <p:extLst>
      <p:ext uri="{19B8F6BF-5375-455C-9EA6-DF929625EA0E}">
        <p15:presenceInfo xmlns:p15="http://schemas.microsoft.com/office/powerpoint/2012/main" userId="S-1-5-21-2121103884-806620016-247139262-30696" providerId="AD"/>
      </p:ext>
    </p:extLst>
  </p:cmAuthor>
  <p:cmAuthor id="8" name="Futrell-Griggs, Montona" initials="FM" lastIdx="7" clrIdx="7">
    <p:extLst>
      <p:ext uri="{19B8F6BF-5375-455C-9EA6-DF929625EA0E}">
        <p15:presenceInfo xmlns:p15="http://schemas.microsoft.com/office/powerpoint/2012/main" userId="Futrell-Griggs, Montona" providerId="None"/>
      </p:ext>
    </p:extLst>
  </p:cmAuthor>
  <p:cmAuthor id="2" name="Weller, Jennifer Walsh" initials="WJW" lastIdx="10" clrIdx="1">
    <p:extLst>
      <p:ext uri="{19B8F6BF-5375-455C-9EA6-DF929625EA0E}">
        <p15:presenceInfo xmlns:p15="http://schemas.microsoft.com/office/powerpoint/2012/main" userId="S-1-5-21-2121103884-806620016-247139262-97429" providerId="AD"/>
      </p:ext>
    </p:extLst>
  </p:cmAuthor>
  <p:cmAuthor id="3" name="Cottingham, Kathryn L." initials="CKL" lastIdx="3" clrIdx="2">
    <p:extLst>
      <p:ext uri="{19B8F6BF-5375-455C-9EA6-DF929625EA0E}">
        <p15:presenceInfo xmlns:p15="http://schemas.microsoft.com/office/powerpoint/2012/main" userId="S-1-5-21-2121103884-806620016-247139262-113760" providerId="AD"/>
      </p:ext>
    </p:extLst>
  </p:cmAuthor>
  <p:cmAuthor id="4" name="Deshler, James O." initials="DJO" lastIdx="12" clrIdx="3">
    <p:extLst>
      <p:ext uri="{19B8F6BF-5375-455C-9EA6-DF929625EA0E}">
        <p15:presenceInfo xmlns:p15="http://schemas.microsoft.com/office/powerpoint/2012/main" userId="S::0321552385@nsf.gov::d8d08b59-72b0-4016-a38c-f080e8cdad33" providerId="AD"/>
      </p:ext>
    </p:extLst>
  </p:cmAuthor>
  <p:cmAuthor id="5" name="Microsoft Office User" initials="Office" lastIdx="13" clrIdx="4">
    <p:extLst>
      <p:ext uri="{19B8F6BF-5375-455C-9EA6-DF929625EA0E}">
        <p15:presenceInfo xmlns:p15="http://schemas.microsoft.com/office/powerpoint/2012/main" userId="Microsoft Office User" providerId="None"/>
      </p:ext>
    </p:extLst>
  </p:cmAuthor>
  <p:cmAuthor id="6" name="Soranno, Patricia A" initials="SPA" lastIdx="26" clrIdx="5">
    <p:extLst>
      <p:ext uri="{19B8F6BF-5375-455C-9EA6-DF929625EA0E}">
        <p15:presenceInfo xmlns:p15="http://schemas.microsoft.com/office/powerpoint/2012/main" userId="S::7434453151@nsf.gov::c0957b3a-a623-41b1-b435-cfdd147b4ee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6588" autoAdjust="0"/>
    <p:restoredTop sz="88399" autoAdjust="0"/>
  </p:normalViewPr>
  <p:slideViewPr>
    <p:cSldViewPr>
      <p:cViewPr varScale="1">
        <p:scale>
          <a:sx n="92" d="100"/>
          <a:sy n="92" d="100"/>
        </p:scale>
        <p:origin x="212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17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6" d="100"/>
          <a:sy n="96" d="100"/>
        </p:scale>
        <p:origin x="-3606" y="-9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7" dt="2019-09-09T09:55:56.145" idx="11">
    <p:pos x="2644" y="214"/>
    <p:text>Talk with Jim and others as to why it might be unwise to mention operating budget, unless asked.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7" dt="2019-09-09T10:11:04.840" idx="12">
    <p:pos x="4844" y="4047"/>
    <p:text>Have I captured all concerns?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7" dt="2019-09-09T10:26:22.276" idx="13">
    <p:pos x="10" y="10"/>
    <p:text>Let's confirm posting locations.</p:text>
    <p:extLst>
      <p:ext uri="{C676402C-5697-4E1C-873F-D02D1690AC5C}">
        <p15:threadingInfo xmlns:p15="http://schemas.microsoft.com/office/powerpoint/2012/main" timeZoneBias="24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22" tIns="46561" rIns="93122" bIns="4656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22" tIns="46561" rIns="93122" bIns="46561" rtlCol="0"/>
          <a:lstStyle>
            <a:lvl1pPr algn="r">
              <a:defRPr sz="1200"/>
            </a:lvl1pPr>
          </a:lstStyle>
          <a:p>
            <a:fld id="{883ABB0B-1F4F-4047-AFED-7823C8DF0B29}" type="datetimeFigureOut">
              <a:rPr lang="en-US" smtClean="0"/>
              <a:pPr/>
              <a:t>9/11/19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3122" tIns="46561" rIns="93122" bIns="4656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3122" tIns="46561" rIns="93122" bIns="46561" rtlCol="0" anchor="b"/>
          <a:lstStyle>
            <a:lvl1pPr algn="r">
              <a:defRPr sz="1200"/>
            </a:lvl1pPr>
          </a:lstStyle>
          <a:p>
            <a:fld id="{5D5EEE5A-8EDF-4670-93D9-90D3F6B4A97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22" tIns="46561" rIns="93122" bIns="4656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22" tIns="46561" rIns="93122" bIns="46561" rtlCol="0"/>
          <a:lstStyle>
            <a:lvl1pPr algn="r">
              <a:defRPr sz="1200"/>
            </a:lvl1pPr>
          </a:lstStyle>
          <a:p>
            <a:fld id="{6DD14A11-F843-4ACA-8AC2-FFDE5904B29B}" type="datetimeFigureOut">
              <a:rPr lang="en-US" smtClean="0"/>
              <a:pPr/>
              <a:t>9/11/19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696913"/>
            <a:ext cx="4651375" cy="34877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22" tIns="46561" rIns="93122" bIns="4656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3122" tIns="46561" rIns="93122" bIns="4656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3122" tIns="46561" rIns="93122" bIns="4656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3122" tIns="46561" rIns="93122" bIns="46561" rtlCol="0" anchor="b"/>
          <a:lstStyle>
            <a:lvl1pPr algn="r">
              <a:defRPr sz="1200"/>
            </a:lvl1pPr>
          </a:lstStyle>
          <a:p>
            <a:fld id="{980D5AB5-6E50-4D1A-A632-FC97D3E7B51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0D5AB5-6E50-4D1A-A632-FC97D3E7B51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11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0D5AB5-6E50-4D1A-A632-FC97D3E7B51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177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34 Aquatic Sites</a:t>
            </a:r>
          </a:p>
          <a:p>
            <a:r>
              <a:rPr lang="en-US" dirty="0"/>
              <a:t>47 Terrestrial Sites</a:t>
            </a:r>
          </a:p>
          <a:p>
            <a:endParaRPr lang="en-US" dirty="0"/>
          </a:p>
          <a:p>
            <a:r>
              <a:rPr lang="en-US" dirty="0"/>
              <a:t>All with instrument and observational sampling.</a:t>
            </a:r>
          </a:p>
          <a:p>
            <a:r>
              <a:rPr lang="en-US" dirty="0"/>
              <a:t>Standardized methods deployed across sites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0DF3B-AA39-4C45-95B3-BE9EB6F7F3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16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0D5AB5-6E50-4D1A-A632-FC97D3E7B51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86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0D5AB5-6E50-4D1A-A632-FC97D3E7B51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8171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0D5AB5-6E50-4D1A-A632-FC97D3E7B51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574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254A8-798C-476C-BB9A-37B809486A27}" type="datetimeFigureOut">
              <a:rPr lang="en-US" smtClean="0"/>
              <a:pPr/>
              <a:t>9/11/19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8C417-A4FD-49BD-96CF-07662C3BA0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254A8-798C-476C-BB9A-37B809486A27}" type="datetimeFigureOut">
              <a:rPr lang="en-US" smtClean="0"/>
              <a:pPr/>
              <a:t>9/11/19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8C417-A4FD-49BD-96CF-07662C3BA0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254A8-798C-476C-BB9A-37B809486A27}" type="datetimeFigureOut">
              <a:rPr lang="en-US" smtClean="0"/>
              <a:pPr/>
              <a:t>9/11/19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8C417-A4FD-49BD-96CF-07662C3BA0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254A8-798C-476C-BB9A-37B809486A27}" type="datetimeFigureOut">
              <a:rPr lang="en-US" smtClean="0"/>
              <a:pPr/>
              <a:t>9/11/19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8C417-A4FD-49BD-96CF-07662C3BA0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254A8-798C-476C-BB9A-37B809486A27}" type="datetimeFigureOut">
              <a:rPr lang="en-US" smtClean="0"/>
              <a:pPr/>
              <a:t>9/11/19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8C417-A4FD-49BD-96CF-07662C3BA0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254A8-798C-476C-BB9A-37B809486A27}" type="datetimeFigureOut">
              <a:rPr lang="en-US" smtClean="0"/>
              <a:pPr/>
              <a:t>9/11/19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8C417-A4FD-49BD-96CF-07662C3BA0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254A8-798C-476C-BB9A-37B809486A27}" type="datetimeFigureOut">
              <a:rPr lang="en-US" smtClean="0"/>
              <a:pPr/>
              <a:t>9/11/19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8C417-A4FD-49BD-96CF-07662C3BA0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254A8-798C-476C-BB9A-37B809486A27}" type="datetimeFigureOut">
              <a:rPr lang="en-US" smtClean="0"/>
              <a:pPr/>
              <a:t>9/11/19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8C417-A4FD-49BD-96CF-07662C3BA0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254A8-798C-476C-BB9A-37B809486A27}" type="datetimeFigureOut">
              <a:rPr lang="en-US" smtClean="0"/>
              <a:pPr/>
              <a:t>9/11/19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8C417-A4FD-49BD-96CF-07662C3BA0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254A8-798C-476C-BB9A-37B809486A27}" type="datetimeFigureOut">
              <a:rPr lang="en-US" smtClean="0"/>
              <a:pPr/>
              <a:t>9/11/19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8C417-A4FD-49BD-96CF-07662C3BA0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254A8-798C-476C-BB9A-37B809486A27}" type="datetimeFigureOut">
              <a:rPr lang="en-US" smtClean="0"/>
              <a:pPr/>
              <a:t>9/11/19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8C417-A4FD-49BD-96CF-07662C3BA0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9254A8-798C-476C-BB9A-37B809486A27}" type="datetimeFigureOut">
              <a:rPr lang="en-US" smtClean="0"/>
              <a:pPr/>
              <a:t>9/11/19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8C417-A4FD-49BD-96CF-07662C3BA03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sf1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8180644" y="6126162"/>
            <a:ext cx="582812" cy="586323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6096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3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hyperlink" Target="mailto:neon-bot@nsf.gov" TargetMode="External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comments" Target="../comments/comment1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comments" Target="../comments/commen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09600" y="978878"/>
            <a:ext cx="8382000" cy="1447799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sz="4000" dirty="0">
                <a:latin typeface="Rockwell Nova" panose="02060503020205020403" pitchFamily="18" charset="0"/>
              </a:rPr>
              <a:t>Division of Biological Infrastructure</a:t>
            </a:r>
            <a:br>
              <a:rPr lang="en-US" sz="4000" dirty="0">
                <a:latin typeface="Rockwell Nova" panose="02060503020205020403" pitchFamily="18" charset="0"/>
              </a:rPr>
            </a:br>
            <a:r>
              <a:rPr lang="en-US" sz="4000" dirty="0">
                <a:latin typeface="Rockwell Nova" panose="02060503020205020403" pitchFamily="18" charset="0"/>
              </a:rPr>
              <a:t>NEON Competition Webinar</a:t>
            </a:r>
            <a:br>
              <a:rPr lang="en-US" dirty="0"/>
            </a:br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6D72BC99-A2D1-914C-84CD-8033225F95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508" y="3886200"/>
            <a:ext cx="8382000" cy="1752600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tx1"/>
                </a:solidFill>
                <a:latin typeface="Rockwell Nova" panose="02060503020205020403" pitchFamily="18" charset="0"/>
              </a:rPr>
              <a:t>Roland P. Roberts</a:t>
            </a:r>
          </a:p>
          <a:p>
            <a:r>
              <a:rPr lang="en-US" dirty="0">
                <a:solidFill>
                  <a:schemeClr val="tx1"/>
                </a:solidFill>
                <a:latin typeface="Rockwell Nova" panose="02060503020205020403" pitchFamily="18" charset="0"/>
              </a:rPr>
              <a:t>Program Officer: NEON Operations, BIO/DBI</a:t>
            </a:r>
          </a:p>
          <a:p>
            <a:r>
              <a:rPr lang="en-US" dirty="0">
                <a:solidFill>
                  <a:schemeClr val="tx1"/>
                </a:solidFill>
                <a:latin typeface="Rockwell Nova" panose="02060503020205020403" pitchFamily="18" charset="0"/>
              </a:rPr>
              <a:t>September 11, 2019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A9752D1-CDD9-714C-AC27-D914F79D282B}"/>
              </a:ext>
            </a:extLst>
          </p:cNvPr>
          <p:cNvCxnSpPr/>
          <p:nvPr/>
        </p:nvCxnSpPr>
        <p:spPr>
          <a:xfrm>
            <a:off x="914400" y="2438400"/>
            <a:ext cx="77724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8F0242A-A23B-7049-963A-4314086932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66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19"/>
    </mc:Choice>
    <mc:Fallback>
      <p:transition spd="slow" advTm="17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4638"/>
            <a:ext cx="8534400" cy="1143000"/>
          </a:xfrm>
        </p:spPr>
        <p:txBody>
          <a:bodyPr>
            <a:noAutofit/>
          </a:bodyPr>
          <a:lstStyle/>
          <a:p>
            <a:r>
              <a:rPr lang="en-US" sz="4000" dirty="0">
                <a:latin typeface="Rockwell Nova" panose="02060503020205020403" pitchFamily="18" charset="0"/>
              </a:rPr>
              <a:t>NSF’s Oversight of Large Facilities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F82BFD5-713D-4CB7-AECD-7A4B4A0A6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937621"/>
            <a:ext cx="7924800" cy="3962395"/>
          </a:xfrm>
        </p:spPr>
        <p:txBody>
          <a:bodyPr>
            <a:normAutofit/>
          </a:bodyPr>
          <a:lstStyle/>
          <a:p>
            <a:pPr lvl="1">
              <a:buFont typeface="Wingdings" pitchFamily="2" charset="2"/>
              <a:buChar char="§"/>
            </a:pPr>
            <a:r>
              <a:rPr lang="en-US" sz="3600" dirty="0">
                <a:latin typeface="Rockwell Nova" panose="02060503020205020403" pitchFamily="18" charset="0"/>
              </a:rPr>
              <a:t>Award oversight mechanism: Cooperative Agreement (CA)</a:t>
            </a:r>
          </a:p>
          <a:p>
            <a:pPr lvl="1">
              <a:buFont typeface="Wingdings" pitchFamily="2" charset="2"/>
              <a:buChar char="§"/>
            </a:pPr>
            <a:r>
              <a:rPr lang="en-US" sz="3600" dirty="0">
                <a:latin typeface="Rockwell Nova" panose="02060503020205020403" pitchFamily="18" charset="0"/>
              </a:rPr>
              <a:t>Unique attribute of CAs</a:t>
            </a:r>
          </a:p>
          <a:p>
            <a:pPr lvl="2"/>
            <a:r>
              <a:rPr lang="en-US" dirty="0">
                <a:latin typeface="Rockwell Nova" panose="02060503020205020403" pitchFamily="18" charset="0"/>
              </a:rPr>
              <a:t>Substantial involvement and interaction between NSF and the grantee in carrying out the activity contemplated award.</a:t>
            </a:r>
          </a:p>
          <a:p>
            <a:pPr lvl="2"/>
            <a:r>
              <a:rPr lang="en-US" dirty="0">
                <a:latin typeface="Rockwell Nova" panose="02060503020205020403" pitchFamily="18" charset="0"/>
              </a:rPr>
              <a:t>CAs are living documents that are agreed upon and amended by NSF and Awardee.</a:t>
            </a:r>
          </a:p>
          <a:p>
            <a:pPr marL="457200" lvl="1" indent="0">
              <a:buNone/>
            </a:pPr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B6D631B-21C0-4751-8C97-870DC299D4A8}"/>
              </a:ext>
            </a:extLst>
          </p:cNvPr>
          <p:cNvCxnSpPr/>
          <p:nvPr/>
        </p:nvCxnSpPr>
        <p:spPr>
          <a:xfrm>
            <a:off x="914400" y="1676400"/>
            <a:ext cx="77724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7AFCBEB-CD0A-5F45-BDCF-D0E7A805F0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803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430"/>
    </mc:Choice>
    <mc:Fallback>
      <p:transition spd="slow" advTm="59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905000"/>
            <a:ext cx="8077200" cy="3048000"/>
          </a:xfrm>
        </p:spPr>
        <p:txBody>
          <a:bodyPr>
            <a:normAutofit lnSpcReduction="10000"/>
          </a:bodyPr>
          <a:lstStyle/>
          <a:p>
            <a:pPr lvl="1">
              <a:buFont typeface="Wingdings" pitchFamily="2" charset="2"/>
              <a:buChar char="§"/>
            </a:pPr>
            <a:r>
              <a:rPr lang="en-US" dirty="0">
                <a:latin typeface="Rockwell Nova" panose="02060503020205020403" pitchFamily="18" charset="0"/>
              </a:rPr>
              <a:t>Enabling predictive, regional- to continental- scale research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>
                <a:latin typeface="Rockwell Nova" panose="02060503020205020403" pitchFamily="18" charset="0"/>
              </a:rPr>
              <a:t>Complex distributed infrastructure; complex subsystems, large number of employees and numerous requirements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>
                <a:latin typeface="Rockwell Nova" panose="02060503020205020403" pitchFamily="18" charset="0"/>
              </a:rPr>
              <a:t>Competition key dates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>
                <a:latin typeface="Rockwell Nova" panose="02060503020205020403" pitchFamily="18" charset="0"/>
              </a:rPr>
              <a:t>NSF’s Oversight of NEON</a:t>
            </a:r>
          </a:p>
          <a:p>
            <a:pPr lvl="1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2A78983-1C0D-4B8B-9947-A7188DCC3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74638"/>
            <a:ext cx="7924800" cy="1143000"/>
          </a:xfrm>
        </p:spPr>
        <p:txBody>
          <a:bodyPr>
            <a:normAutofit/>
          </a:bodyPr>
          <a:lstStyle/>
          <a:p>
            <a:pPr lvl="0"/>
            <a:r>
              <a:rPr lang="en-US" sz="4000" dirty="0">
                <a:latin typeface="Rockwell Nova" panose="02060503020205020403" pitchFamily="18" charset="0"/>
              </a:rPr>
              <a:t>Summary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A947B7B-B680-E84D-AFF7-833B68F3F6F5}"/>
              </a:ext>
            </a:extLst>
          </p:cNvPr>
          <p:cNvCxnSpPr/>
          <p:nvPr/>
        </p:nvCxnSpPr>
        <p:spPr>
          <a:xfrm>
            <a:off x="914400" y="1447800"/>
            <a:ext cx="77724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0FC2481-46AA-3846-A222-BDD82BF5D3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096"/>
    </mc:Choice>
    <mc:Fallback>
      <p:transition spd="slow" advTm="36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6D89DE-4AE8-564C-AACF-D4C22F19BA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0" r="-1"/>
          <a:stretch/>
        </p:blipFill>
        <p:spPr>
          <a:xfrm>
            <a:off x="800383" y="533400"/>
            <a:ext cx="8115018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85800"/>
            <a:ext cx="4724400" cy="1143000"/>
          </a:xfrm>
        </p:spPr>
        <p:txBody>
          <a:bodyPr>
            <a:normAutofit fontScale="90000"/>
          </a:bodyPr>
          <a:lstStyle/>
          <a:p>
            <a:br>
              <a:rPr lang="en-US" sz="3600" dirty="0"/>
            </a:br>
            <a:br>
              <a:rPr lang="en-US" sz="3600" dirty="0"/>
            </a:br>
            <a:r>
              <a:rPr lang="en-US" sz="4900" dirty="0">
                <a:latin typeface="Rockwell Nova" panose="02060503020205020403" pitchFamily="18" charset="0"/>
              </a:rPr>
              <a:t>QUESTIONS?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idx="1"/>
          </p:nvPr>
        </p:nvSpPr>
        <p:spPr>
          <a:xfrm>
            <a:off x="914400" y="1981200"/>
            <a:ext cx="6172200" cy="3352800"/>
          </a:xfrm>
        </p:spPr>
        <p:txBody>
          <a:bodyPr>
            <a:normAutofit fontScale="85000" lnSpcReduction="20000"/>
          </a:bodyPr>
          <a:lstStyle/>
          <a:p>
            <a:pPr algn="l">
              <a:buFont typeface="Arial" pitchFamily="34" charset="0"/>
              <a:buChar char="•"/>
            </a:pPr>
            <a:r>
              <a:rPr lang="en-US" sz="2800" dirty="0">
                <a:latin typeface="Rockwell Nova" panose="02060503020205020403" pitchFamily="18" charset="0"/>
              </a:rPr>
              <a:t>This Webinar will be posted as presented for on-demand viewing:</a:t>
            </a:r>
          </a:p>
          <a:p>
            <a:pPr lvl="1">
              <a:buFont typeface="Arial" pitchFamily="34" charset="0"/>
              <a:buChar char="•"/>
            </a:pPr>
            <a:r>
              <a:rPr lang="en-US" sz="2100" dirty="0">
                <a:latin typeface="Rockwell Nova" panose="02060503020205020403" pitchFamily="18" charset="0"/>
              </a:rPr>
              <a:t>Recorded Webinar </a:t>
            </a:r>
            <a:r>
              <a:rPr lang="en-US" sz="2000" dirty="0">
                <a:latin typeface="Rockwell Nova" panose="02060503020205020403" pitchFamily="18" charset="0"/>
              </a:rPr>
              <a:t>–</a:t>
            </a:r>
          </a:p>
          <a:p>
            <a:pPr lvl="2"/>
            <a:r>
              <a:rPr lang="en-US" sz="1900" dirty="0">
                <a:latin typeface="Rockwell Nova" panose="02060503020205020403" pitchFamily="18" charset="0"/>
              </a:rPr>
              <a:t>Event webpage</a:t>
            </a:r>
          </a:p>
          <a:p>
            <a:pPr lvl="2"/>
            <a:r>
              <a:rPr lang="en-US" sz="1900" dirty="0">
                <a:latin typeface="Rockwell Nova" panose="02060503020205020403" pitchFamily="18" charset="0"/>
              </a:rPr>
              <a:t>NSF NEON Program Page</a:t>
            </a:r>
          </a:p>
          <a:p>
            <a:endParaRPr lang="en-US" sz="2800" dirty="0">
              <a:latin typeface="Rockwell Nova" panose="02060503020205020403" pitchFamily="18" charset="0"/>
            </a:endParaRPr>
          </a:p>
          <a:p>
            <a:r>
              <a:rPr lang="en-US" sz="2800" dirty="0">
                <a:latin typeface="Rockwell Nova" panose="02060503020205020403" pitchFamily="18" charset="0"/>
              </a:rPr>
              <a:t>Email questions to the cognizant NEON Program Director: Roland P. Roberts</a:t>
            </a:r>
          </a:p>
          <a:p>
            <a:pPr lvl="1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latin typeface="Rockwell Nova" panose="02060503020205020403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neon-bot@nsf.gov</a:t>
            </a:r>
            <a:endParaRPr lang="en-US" sz="2000" dirty="0">
              <a:latin typeface="Rockwell Nova" panose="02060503020205020403" pitchFamily="18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362648" y="6324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E9E3773-E398-7941-B9DC-2DC90037E5FD}"/>
              </a:ext>
            </a:extLst>
          </p:cNvPr>
          <p:cNvCxnSpPr>
            <a:cxnSpLocks/>
          </p:cNvCxnSpPr>
          <p:nvPr/>
        </p:nvCxnSpPr>
        <p:spPr>
          <a:xfrm>
            <a:off x="914400" y="1676400"/>
            <a:ext cx="46482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3617C99-037C-3C40-985A-D09C994354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026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22"/>
    </mc:Choice>
    <mc:Fallback>
      <p:transition spd="slow" advTm="11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266701"/>
            <a:ext cx="8382000" cy="1181099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r>
              <a:rPr lang="en-US" sz="5300" dirty="0">
                <a:latin typeface="Rockwell Nova" panose="02060503020205020403" pitchFamily="18" charset="0"/>
              </a:rPr>
              <a:t>Overview</a:t>
            </a:r>
            <a:br>
              <a:rPr lang="en-US" sz="9600" dirty="0">
                <a:latin typeface="Rockwell Nova" panose="02060503020205020403" pitchFamily="18" charset="0"/>
              </a:rPr>
            </a:br>
            <a:br>
              <a:rPr lang="en-US" dirty="0"/>
            </a:br>
            <a:endParaRPr lang="en-US" dirty="0"/>
          </a:p>
        </p:txBody>
      </p:sp>
      <p:sp>
        <p:nvSpPr>
          <p:cNvPr id="5" name="Subtitle 3">
            <a:extLst>
              <a:ext uri="{FF2B5EF4-FFF2-40B4-BE49-F238E27FC236}">
                <a16:creationId xmlns:a16="http://schemas.microsoft.com/office/drawing/2014/main" id="{50F0C87F-6130-514D-ACDE-DAD45CD850AC}"/>
              </a:ext>
            </a:extLst>
          </p:cNvPr>
          <p:cNvSpPr txBox="1">
            <a:spLocks/>
          </p:cNvSpPr>
          <p:nvPr/>
        </p:nvSpPr>
        <p:spPr>
          <a:xfrm>
            <a:off x="1066800" y="1752600"/>
            <a:ext cx="7467600" cy="3771900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5900" dirty="0">
                <a:solidFill>
                  <a:schemeClr val="tx1"/>
                </a:solidFill>
                <a:latin typeface="Rockwell Nova" panose="02060503020205020403" pitchFamily="18" charset="0"/>
              </a:rPr>
              <a:t>1. Project intent and design</a:t>
            </a:r>
          </a:p>
          <a:p>
            <a:pPr algn="l"/>
            <a:r>
              <a:rPr lang="en-US" sz="5900" dirty="0">
                <a:solidFill>
                  <a:schemeClr val="tx1"/>
                </a:solidFill>
                <a:latin typeface="Rockwell Nova" panose="02060503020205020403" pitchFamily="18" charset="0"/>
              </a:rPr>
              <a:t>2. NEON data themes and data products</a:t>
            </a:r>
          </a:p>
          <a:p>
            <a:pPr algn="l"/>
            <a:r>
              <a:rPr lang="en-US" sz="5900" dirty="0">
                <a:solidFill>
                  <a:schemeClr val="tx1"/>
                </a:solidFill>
                <a:latin typeface="Rockwell Nova" panose="02060503020205020403" pitchFamily="18" charset="0"/>
              </a:rPr>
              <a:t>3. NEON Subsystems</a:t>
            </a:r>
          </a:p>
          <a:p>
            <a:pPr algn="l"/>
            <a:r>
              <a:rPr lang="en-US" sz="5900" dirty="0">
                <a:solidFill>
                  <a:schemeClr val="tx1"/>
                </a:solidFill>
                <a:latin typeface="Rockwell Nova" panose="02060503020205020403" pitchFamily="18" charset="0"/>
              </a:rPr>
              <a:t>4. NEON operational requirements </a:t>
            </a:r>
          </a:p>
          <a:p>
            <a:pPr lvl="0" algn="l"/>
            <a:r>
              <a:rPr lang="en-US" sz="5900" dirty="0">
                <a:solidFill>
                  <a:schemeClr val="tx1"/>
                </a:solidFill>
                <a:latin typeface="Rockwell Nova" panose="02060503020205020403" pitchFamily="18" charset="0"/>
              </a:rPr>
              <a:t>5. NEON competition DCL</a:t>
            </a:r>
          </a:p>
          <a:p>
            <a:pPr lvl="0" algn="l"/>
            <a:r>
              <a:rPr lang="en-US" sz="5900" dirty="0">
                <a:solidFill>
                  <a:schemeClr val="tx1"/>
                </a:solidFill>
                <a:latin typeface="Rockwell Nova" panose="02060503020205020403" pitchFamily="18" charset="0"/>
              </a:rPr>
              <a:t>6. NSF’s oversight of Large Facilities</a:t>
            </a:r>
          </a:p>
          <a:p>
            <a:pPr lvl="0" algn="l"/>
            <a:r>
              <a:rPr lang="en-US" sz="5900" dirty="0">
                <a:solidFill>
                  <a:schemeClr val="tx1"/>
                </a:solidFill>
                <a:latin typeface="Rockwell Nova" panose="02060503020205020403" pitchFamily="18" charset="0"/>
              </a:rPr>
              <a:t>7. Questions</a:t>
            </a:r>
          </a:p>
          <a:p>
            <a:pPr algn="l"/>
            <a:endParaRPr lang="en-US" sz="6400" dirty="0">
              <a:solidFill>
                <a:schemeClr val="tx1"/>
              </a:solidFill>
              <a:latin typeface="Rockwell Nova" panose="02060503020205020403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E266276-7CB2-4B41-8CA1-C3DA35C99CB2}"/>
              </a:ext>
            </a:extLst>
          </p:cNvPr>
          <p:cNvCxnSpPr/>
          <p:nvPr/>
        </p:nvCxnSpPr>
        <p:spPr>
          <a:xfrm>
            <a:off x="914400" y="1371600"/>
            <a:ext cx="77724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1F14776-03F9-3049-8C4E-9CB79257B6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697"/>
    </mc:Choice>
    <mc:Fallback>
      <p:transition spd="slow" advTm="49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97AA0-8256-1742-8B57-EFC8C35F18AB}"/>
              </a:ext>
            </a:extLst>
          </p:cNvPr>
          <p:cNvSpPr txBox="1">
            <a:spLocks/>
          </p:cNvSpPr>
          <p:nvPr/>
        </p:nvSpPr>
        <p:spPr>
          <a:xfrm>
            <a:off x="685799" y="304800"/>
            <a:ext cx="8153401" cy="990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Rockwell Nova" panose="02060503020205020403" pitchFamily="18" charset="0"/>
              </a:rPr>
              <a:t>NEON: Intent</a:t>
            </a:r>
            <a:endParaRPr lang="en-US" sz="4000" strike="sngStrike" dirty="0">
              <a:latin typeface="Rockwell Nova" panose="020605030202050204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603B6B-94EE-9440-B61C-759B40972376}"/>
              </a:ext>
            </a:extLst>
          </p:cNvPr>
          <p:cNvSpPr txBox="1">
            <a:spLocks/>
          </p:cNvSpPr>
          <p:nvPr/>
        </p:nvSpPr>
        <p:spPr bwMode="auto">
          <a:xfrm>
            <a:off x="609600" y="1524000"/>
            <a:ext cx="5418222" cy="4800600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46304" tIns="73152" rIns="146304" bIns="73152" numCol="1" anchor="t" anchorCtr="0" compatLnSpc="1">
            <a:prstTxWarp prst="textNoShape">
              <a:avLst/>
            </a:prstTxWarp>
            <a:noAutofit/>
          </a:bodyPr>
          <a:lstStyle>
            <a:lvl1pPr marL="547688" indent="-547688" algn="l" defTabSz="73025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1187450" indent="-457200" algn="l" defTabSz="73025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35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2pPr>
            <a:lvl3pPr marL="1828800" indent="-365125" algn="l" defTabSz="73025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3pPr>
            <a:lvl4pPr marL="2559050" indent="-365125" algn="l" defTabSz="73025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9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4pPr>
            <a:lvl5pPr marL="3290888" indent="-365125" algn="l" defTabSz="73025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5pPr>
            <a:lvl6pPr marL="4023360" indent="-365760" algn="l" defTabSz="73152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54880" indent="-365760" algn="l" defTabSz="73152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86400" indent="-365760" algn="l" defTabSz="73152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17920" indent="-365760" algn="l" defTabSz="73152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Rockwell Nova" panose="02060503020205020403" pitchFamily="18" charset="0"/>
              </a:rPr>
              <a:t>Enable regional- to continental-scale research</a:t>
            </a:r>
          </a:p>
          <a:p>
            <a:r>
              <a:rPr lang="en-US" sz="2800" dirty="0">
                <a:solidFill>
                  <a:schemeClr val="tx1"/>
                </a:solidFill>
                <a:latin typeface="Rockwell Nova" panose="02060503020205020403" pitchFamily="18" charset="0"/>
              </a:rPr>
              <a:t>30-year lifespan to explore decadal trends</a:t>
            </a:r>
          </a:p>
          <a:p>
            <a:r>
              <a:rPr lang="en-US" sz="2800" dirty="0">
                <a:solidFill>
                  <a:schemeClr val="tx1"/>
                </a:solidFill>
                <a:latin typeface="Rockwell Nova" panose="02060503020205020403" pitchFamily="18" charset="0"/>
              </a:rPr>
              <a:t>Enable individual and team science</a:t>
            </a:r>
          </a:p>
          <a:p>
            <a:r>
              <a:rPr lang="en-US" sz="2800" dirty="0">
                <a:solidFill>
                  <a:schemeClr val="tx1"/>
                </a:solidFill>
                <a:latin typeface="Rockwell Nova" panose="02060503020205020403" pitchFamily="18" charset="0"/>
              </a:rPr>
              <a:t>Democratize and standardize ecological research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F1082C-C2B0-D04C-BFD2-E3F5A3B6D6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5728" y="1371600"/>
            <a:ext cx="2865872" cy="2139696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4901C70-3568-3941-B0C9-4197FE686A5B}"/>
              </a:ext>
            </a:extLst>
          </p:cNvPr>
          <p:cNvCxnSpPr/>
          <p:nvPr/>
        </p:nvCxnSpPr>
        <p:spPr>
          <a:xfrm>
            <a:off x="914400" y="1219200"/>
            <a:ext cx="77724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FF7D2062-5276-0D43-8B3E-5D798C6DA7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434080"/>
            <a:ext cx="2951263" cy="2795513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7C06AB6-A2ED-3E4F-B201-E52A5B59AA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256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956"/>
    </mc:Choice>
    <mc:Fallback>
      <p:transition spd="slow" advTm="38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97AA0-8256-1742-8B57-EFC8C35F18AB}"/>
              </a:ext>
            </a:extLst>
          </p:cNvPr>
          <p:cNvSpPr txBox="1">
            <a:spLocks/>
          </p:cNvSpPr>
          <p:nvPr/>
        </p:nvSpPr>
        <p:spPr>
          <a:xfrm>
            <a:off x="685799" y="381000"/>
            <a:ext cx="6019801" cy="838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Rockwell Nova" panose="02060503020205020403" pitchFamily="18" charset="0"/>
              </a:rPr>
              <a:t>NEON: Design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EF1BDB-1CF8-2149-B609-7577743C9A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0"/>
            <a:ext cx="1665263" cy="29604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0DF2E3-8DEA-6E4F-94D7-63C647E9CAE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5" t="25987" r="13141"/>
          <a:stretch/>
        </p:blipFill>
        <p:spPr>
          <a:xfrm>
            <a:off x="6587950" y="3967502"/>
            <a:ext cx="2419509" cy="2128498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5801501-EF72-0446-BD36-3ACF87D315CA}"/>
              </a:ext>
            </a:extLst>
          </p:cNvPr>
          <p:cNvSpPr txBox="1">
            <a:spLocks/>
          </p:cNvSpPr>
          <p:nvPr/>
        </p:nvSpPr>
        <p:spPr>
          <a:xfrm>
            <a:off x="685799" y="1471863"/>
            <a:ext cx="5842124" cy="4343400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Rockwell Nova" panose="02060503020205020403" pitchFamily="18" charset="0"/>
              </a:rPr>
              <a:t>Geographically distributed field and lab infrastructure </a:t>
            </a:r>
          </a:p>
          <a:p>
            <a:r>
              <a:rPr lang="en-US" dirty="0">
                <a:latin typeface="Rockwell Nova" panose="02060503020205020403" pitchFamily="18" charset="0"/>
              </a:rPr>
              <a:t>Fully networked research platforms </a:t>
            </a:r>
          </a:p>
          <a:p>
            <a:r>
              <a:rPr lang="en-US" dirty="0">
                <a:latin typeface="Rockwell Nova" panose="02060503020205020403" pitchFamily="18" charset="0"/>
              </a:rPr>
              <a:t>Internet accessible, data, computational, analytical, and modeling capabilities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5A14F8-2604-46E9-B812-4A596DAB83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7950" y="2409605"/>
            <a:ext cx="2496241" cy="186372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3C3BFAB-B283-0144-85B5-FB8BD0E34775}"/>
              </a:ext>
            </a:extLst>
          </p:cNvPr>
          <p:cNvCxnSpPr>
            <a:cxnSpLocks/>
          </p:cNvCxnSpPr>
          <p:nvPr/>
        </p:nvCxnSpPr>
        <p:spPr>
          <a:xfrm>
            <a:off x="914400" y="1219200"/>
            <a:ext cx="567355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A999DC7-ED90-B443-889B-7039A2A640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233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356"/>
    </mc:Choice>
    <mc:Fallback>
      <p:transition spd="slow" advTm="42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C06DF0F2-D767-4C0B-8926-288738FFD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250" y="-152400"/>
            <a:ext cx="8273350" cy="1143000"/>
          </a:xfrm>
        </p:spPr>
        <p:txBody>
          <a:bodyPr>
            <a:noAutofit/>
          </a:bodyPr>
          <a:lstStyle/>
          <a:p>
            <a:pPr algn="ctr"/>
            <a:r>
              <a:rPr lang="en-US" sz="4000" i="0" dirty="0">
                <a:latin typeface="Rockwell Nova" panose="02060503020205020403" pitchFamily="18" charset="0"/>
              </a:rPr>
              <a:t>NEON: Locations and Domains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9F65759-1196-4850-9442-8BDB622883BC}"/>
              </a:ext>
            </a:extLst>
          </p:cNvPr>
          <p:cNvSpPr txBox="1"/>
          <p:nvPr/>
        </p:nvSpPr>
        <p:spPr>
          <a:xfrm>
            <a:off x="3613567" y="801291"/>
            <a:ext cx="24895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www.neonscience.org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B69FDD-F075-8D4B-BE59-4B367CC77D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50" y="609600"/>
            <a:ext cx="8273350" cy="551556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A2CCD0C-6D01-524E-B058-E159C89E9299}"/>
              </a:ext>
            </a:extLst>
          </p:cNvPr>
          <p:cNvCxnSpPr/>
          <p:nvPr/>
        </p:nvCxnSpPr>
        <p:spPr>
          <a:xfrm>
            <a:off x="914400" y="685800"/>
            <a:ext cx="77724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F08D4B3-045E-484B-8937-69FB271996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88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703"/>
    </mc:Choice>
    <mc:Fallback>
      <p:transition spd="slow" advTm="53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47800"/>
            <a:ext cx="7924800" cy="4648200"/>
          </a:xfrm>
        </p:spPr>
        <p:txBody>
          <a:bodyPr>
            <a:normAutofit fontScale="92500" lnSpcReduction="10000"/>
          </a:bodyPr>
          <a:lstStyle/>
          <a:p>
            <a:pPr algn="ctr">
              <a:spcAft>
                <a:spcPts val="1200"/>
              </a:spcAft>
              <a:buNone/>
            </a:pPr>
            <a:r>
              <a:rPr lang="en-US" sz="3000" u="sng" dirty="0">
                <a:latin typeface="Rockwell Nova" panose="02060503020205020403" pitchFamily="18" charset="0"/>
              </a:rPr>
              <a:t>Five Data Themes</a:t>
            </a:r>
          </a:p>
          <a:p>
            <a:r>
              <a:rPr lang="en-US" sz="3000" dirty="0">
                <a:latin typeface="Rockwell Nova" panose="02060503020205020403" pitchFamily="18" charset="0"/>
              </a:rPr>
              <a:t>Atmosphere</a:t>
            </a:r>
          </a:p>
          <a:p>
            <a:pPr>
              <a:spcAft>
                <a:spcPts val="1200"/>
              </a:spcAft>
            </a:pPr>
            <a:r>
              <a:rPr lang="en-US" sz="3000" dirty="0">
                <a:latin typeface="Rockwell Nova" panose="02060503020205020403" pitchFamily="18" charset="0"/>
              </a:rPr>
              <a:t>Biogeochemistry</a:t>
            </a:r>
          </a:p>
          <a:p>
            <a:pPr>
              <a:spcAft>
                <a:spcPts val="1200"/>
              </a:spcAft>
            </a:pPr>
            <a:r>
              <a:rPr lang="en-US" sz="3000" dirty="0">
                <a:latin typeface="Rockwell Nova" panose="02060503020205020403" pitchFamily="18" charset="0"/>
              </a:rPr>
              <a:t>Ecohydrology</a:t>
            </a:r>
          </a:p>
          <a:p>
            <a:pPr>
              <a:spcAft>
                <a:spcPts val="1200"/>
              </a:spcAft>
            </a:pPr>
            <a:r>
              <a:rPr lang="en-US" sz="3000" dirty="0">
                <a:latin typeface="Rockwell Nova" panose="02060503020205020403" pitchFamily="18" charset="0"/>
              </a:rPr>
              <a:t>Land Cover and Processes</a:t>
            </a:r>
          </a:p>
          <a:p>
            <a:pPr>
              <a:spcAft>
                <a:spcPts val="1200"/>
              </a:spcAft>
            </a:pPr>
            <a:r>
              <a:rPr lang="en-US" sz="3000" dirty="0">
                <a:latin typeface="Rockwell Nova" panose="02060503020205020403" pitchFamily="18" charset="0"/>
              </a:rPr>
              <a:t>Organisms, Populations and Communities</a:t>
            </a:r>
          </a:p>
          <a:p>
            <a:pPr algn="ctr">
              <a:spcAft>
                <a:spcPts val="1200"/>
              </a:spcAft>
              <a:buNone/>
            </a:pPr>
            <a:r>
              <a:rPr lang="en-US" sz="3000" u="sng" dirty="0">
                <a:latin typeface="Rockwell Nova" panose="02060503020205020403" pitchFamily="18" charset="0"/>
              </a:rPr>
              <a:t>179 Data Products</a:t>
            </a:r>
          </a:p>
          <a:p>
            <a:pPr algn="ctr">
              <a:buNone/>
            </a:pPr>
            <a:endParaRPr lang="en-US" sz="2200" u="sng" dirty="0">
              <a:solidFill>
                <a:srgbClr val="0000FF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144CCCE-CED4-0F4E-B123-9E29BE917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610600" cy="1143000"/>
          </a:xfrm>
        </p:spPr>
        <p:txBody>
          <a:bodyPr>
            <a:noAutofit/>
          </a:bodyPr>
          <a:lstStyle/>
          <a:p>
            <a:r>
              <a:rPr lang="en-US" sz="4000" dirty="0">
                <a:latin typeface="Rockwell Nova" panose="02060503020205020403" pitchFamily="18" charset="0"/>
              </a:rPr>
              <a:t>NEON:</a:t>
            </a:r>
            <a:r>
              <a:rPr lang="en-US" sz="4000" b="1" dirty="0"/>
              <a:t> </a:t>
            </a:r>
            <a:r>
              <a:rPr lang="en-US" sz="4000" dirty="0">
                <a:latin typeface="Rockwell Nova" panose="02060503020205020403" pitchFamily="18" charset="0"/>
              </a:rPr>
              <a:t>Data themes and Data products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480D022-1ABC-A64C-85FF-929F8E82B07A}"/>
              </a:ext>
            </a:extLst>
          </p:cNvPr>
          <p:cNvCxnSpPr/>
          <p:nvPr/>
        </p:nvCxnSpPr>
        <p:spPr>
          <a:xfrm>
            <a:off x="914400" y="1371600"/>
            <a:ext cx="77724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6031DAC-02BE-CE4C-B1C4-86539E673C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816"/>
    </mc:Choice>
    <mc:Fallback>
      <p:transition spd="slow" advTm="109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4000" dirty="0">
                <a:latin typeface="Rockwell Nova" panose="02060503020205020403" pitchFamily="18" charset="0"/>
              </a:rPr>
              <a:t>NEON: Subsystems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9CE09C-EA2F-4D44-9796-75E878CFB288}"/>
              </a:ext>
            </a:extLst>
          </p:cNvPr>
          <p:cNvSpPr txBox="1"/>
          <p:nvPr/>
        </p:nvSpPr>
        <p:spPr>
          <a:xfrm>
            <a:off x="786581" y="1417638"/>
            <a:ext cx="41148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dirty="0">
                <a:latin typeface="Rockwell Nova" panose="02060503020205020403" pitchFamily="18" charset="0"/>
              </a:rPr>
              <a:t>Terrestrial and Aquatic Instrument Systems (TIS &amp; AIS)</a:t>
            </a:r>
          </a:p>
          <a:p>
            <a:pPr lvl="2"/>
            <a:r>
              <a:rPr lang="en-US" dirty="0">
                <a:latin typeface="Rockwell Nova" panose="02060503020205020403" pitchFamily="18" charset="0"/>
              </a:rPr>
              <a:t>Meteorology</a:t>
            </a:r>
          </a:p>
          <a:p>
            <a:pPr lvl="2"/>
            <a:r>
              <a:rPr lang="en-US" dirty="0" err="1">
                <a:latin typeface="Rockwell Nova" panose="02060503020205020403" pitchFamily="18" charset="0"/>
              </a:rPr>
              <a:t>Phenocams</a:t>
            </a:r>
            <a:endParaRPr lang="en-US" dirty="0">
              <a:latin typeface="Rockwell Nova" panose="02060503020205020403" pitchFamily="18" charset="0"/>
            </a:endParaRPr>
          </a:p>
          <a:p>
            <a:pPr lvl="2"/>
            <a:r>
              <a:rPr lang="en-US" dirty="0">
                <a:latin typeface="Rockwell Nova" panose="02060503020205020403" pitchFamily="18" charset="0"/>
              </a:rPr>
              <a:t>Soil Sensors</a:t>
            </a:r>
          </a:p>
          <a:p>
            <a:pPr lvl="2"/>
            <a:r>
              <a:rPr lang="en-US" dirty="0">
                <a:latin typeface="Rockwell Nova" panose="02060503020205020403" pitchFamily="18" charset="0"/>
              </a:rPr>
              <a:t>Surface Water</a:t>
            </a:r>
          </a:p>
          <a:p>
            <a:pPr lvl="2"/>
            <a:r>
              <a:rPr lang="en-US" dirty="0">
                <a:latin typeface="Rockwell Nova" panose="02060503020205020403" pitchFamily="18" charset="0"/>
              </a:rPr>
              <a:t>Groundwater</a:t>
            </a:r>
          </a:p>
          <a:p>
            <a:pPr lvl="2"/>
            <a:r>
              <a:rPr lang="en-US" dirty="0">
                <a:latin typeface="Rockwell Nova" panose="02060503020205020403" pitchFamily="18" charset="0"/>
              </a:rPr>
              <a:t>Surface Air Exchange</a:t>
            </a:r>
          </a:p>
          <a:p>
            <a:pPr lvl="2"/>
            <a:endParaRPr lang="en-US" dirty="0">
              <a:latin typeface="Rockwell Nova" panose="02060503020205020403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dirty="0">
                <a:latin typeface="Rockwell Nova" panose="02060503020205020403" pitchFamily="18" charset="0"/>
              </a:rPr>
              <a:t>Terrestrial &amp; Aquatic Observation Systems (TOS &amp; AOS)</a:t>
            </a:r>
          </a:p>
          <a:p>
            <a:pPr lvl="2"/>
            <a:r>
              <a:rPr lang="en-US" sz="1600" dirty="0">
                <a:latin typeface="Rockwell Nova" panose="02060503020205020403" pitchFamily="18" charset="0"/>
              </a:rPr>
              <a:t>Aquatic Organisms</a:t>
            </a:r>
          </a:p>
          <a:p>
            <a:pPr lvl="2"/>
            <a:r>
              <a:rPr lang="en-US" sz="1600" dirty="0">
                <a:latin typeface="Rockwell Nova" panose="02060503020205020403" pitchFamily="18" charset="0"/>
              </a:rPr>
              <a:t>Terrestrial Organisms</a:t>
            </a:r>
          </a:p>
          <a:p>
            <a:pPr lvl="2"/>
            <a:r>
              <a:rPr lang="en-US" sz="1600" dirty="0">
                <a:latin typeface="Rockwell Nova" panose="02060503020205020403" pitchFamily="18" charset="0"/>
              </a:rPr>
              <a:t>Soils and Sediments</a:t>
            </a:r>
          </a:p>
          <a:p>
            <a:pPr lvl="2"/>
            <a:r>
              <a:rPr lang="en-US" sz="1600" dirty="0">
                <a:latin typeface="Rockwell Nova" panose="02060503020205020403" pitchFamily="18" charset="0"/>
              </a:rPr>
              <a:t>DNA Sequences</a:t>
            </a:r>
          </a:p>
          <a:p>
            <a:pPr lvl="2"/>
            <a:r>
              <a:rPr lang="en-US" sz="1600" dirty="0">
                <a:latin typeface="Rockwell Nova" panose="02060503020205020403" pitchFamily="18" charset="0"/>
              </a:rPr>
              <a:t>Biogeochemical</a:t>
            </a:r>
          </a:p>
          <a:p>
            <a:pPr lvl="2"/>
            <a:r>
              <a:rPr lang="en-US" sz="1600" dirty="0">
                <a:latin typeface="Rockwell Nova" panose="02060503020205020403" pitchFamily="18" charset="0"/>
              </a:rPr>
              <a:t>Geomorphology</a:t>
            </a:r>
          </a:p>
          <a:p>
            <a:pPr lvl="2"/>
            <a:r>
              <a:rPr lang="en-US" sz="1600" dirty="0">
                <a:latin typeface="Rockwell Nova" panose="02060503020205020403" pitchFamily="18" charset="0"/>
              </a:rPr>
              <a:t>Pathogens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946005-B5C7-BB46-94E0-CA0B3D991BC2}"/>
              </a:ext>
            </a:extLst>
          </p:cNvPr>
          <p:cNvSpPr txBox="1"/>
          <p:nvPr/>
        </p:nvSpPr>
        <p:spPr>
          <a:xfrm>
            <a:off x="4660491" y="1417638"/>
            <a:ext cx="426720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dirty="0">
                <a:latin typeface="Rockwell Nova" panose="02060503020205020403" pitchFamily="18" charset="0"/>
              </a:rPr>
              <a:t>Airborne Observation Platform (AOP)</a:t>
            </a:r>
          </a:p>
          <a:p>
            <a:pPr lvl="2"/>
            <a:r>
              <a:rPr lang="en-US" dirty="0">
                <a:latin typeface="Rockwell Nova" panose="02060503020205020403" pitchFamily="18" charset="0"/>
              </a:rPr>
              <a:t>Lidar data</a:t>
            </a:r>
          </a:p>
          <a:p>
            <a:pPr lvl="2"/>
            <a:r>
              <a:rPr lang="en-US" dirty="0">
                <a:latin typeface="Rockwell Nova" panose="02060503020205020403" pitchFamily="18" charset="0"/>
              </a:rPr>
              <a:t>Hyperspectral data</a:t>
            </a:r>
          </a:p>
          <a:p>
            <a:pPr lvl="2"/>
            <a:r>
              <a:rPr lang="en-US" dirty="0">
                <a:latin typeface="Rockwell Nova" panose="02060503020205020403" pitchFamily="18" charset="0"/>
              </a:rPr>
              <a:t>High resolution camera</a:t>
            </a:r>
          </a:p>
          <a:p>
            <a:pPr lvl="2"/>
            <a:endParaRPr lang="en-US" dirty="0">
              <a:latin typeface="Rockwell Nova" panose="02060503020205020403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dirty="0">
                <a:latin typeface="Rockwell Nova" panose="02060503020205020403" pitchFamily="18" charset="0"/>
              </a:rPr>
              <a:t>Biorepository</a:t>
            </a:r>
          </a:p>
          <a:p>
            <a:endParaRPr lang="en-US" dirty="0">
              <a:latin typeface="Rockwell Nova" panose="02060503020205020403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dirty="0">
                <a:latin typeface="Rockwell Nova" panose="02060503020205020403" pitchFamily="18" charset="0"/>
              </a:rPr>
              <a:t>Assignable Assets</a:t>
            </a:r>
          </a:p>
          <a:p>
            <a:pPr lvl="2"/>
            <a:r>
              <a:rPr lang="en-US" sz="1600" dirty="0">
                <a:latin typeface="Rockwell Nova" panose="02060503020205020403" pitchFamily="18" charset="0"/>
              </a:rPr>
              <a:t>Airborne Observation Platform (AOP)</a:t>
            </a:r>
          </a:p>
          <a:p>
            <a:pPr lvl="2"/>
            <a:r>
              <a:rPr lang="en-US" sz="1600" dirty="0">
                <a:latin typeface="Rockwell Nova" panose="02060503020205020403" pitchFamily="18" charset="0"/>
              </a:rPr>
              <a:t>Mobile Deployment Platforms (MDP)</a:t>
            </a:r>
          </a:p>
          <a:p>
            <a:pPr lvl="2"/>
            <a:r>
              <a:rPr lang="en-US" sz="1600" dirty="0">
                <a:latin typeface="Rockwell Nova" panose="02060503020205020403" pitchFamily="18" charset="0"/>
              </a:rPr>
              <a:t>Access to sensor infrastructure</a:t>
            </a:r>
          </a:p>
          <a:p>
            <a:pPr lvl="2"/>
            <a:r>
              <a:rPr lang="en-US" sz="1600" dirty="0">
                <a:latin typeface="Rockwell Nova" panose="02060503020205020403" pitchFamily="18" charset="0"/>
              </a:rPr>
              <a:t>Access to observational sampling infrastructure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4C0FE6E-481D-4C49-9DCC-E0B309345465}"/>
              </a:ext>
            </a:extLst>
          </p:cNvPr>
          <p:cNvCxnSpPr/>
          <p:nvPr/>
        </p:nvCxnSpPr>
        <p:spPr>
          <a:xfrm>
            <a:off x="914400" y="1219200"/>
            <a:ext cx="77724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1F5C238-BDC8-A34F-99E9-31227CD540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350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776"/>
    </mc:Choice>
    <mc:Fallback>
      <p:transition spd="slow" advTm="114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949" y="76200"/>
            <a:ext cx="8679051" cy="1143000"/>
          </a:xfrm>
        </p:spPr>
        <p:txBody>
          <a:bodyPr>
            <a:noAutofit/>
          </a:bodyPr>
          <a:lstStyle/>
          <a:p>
            <a:r>
              <a:rPr lang="en-US" sz="4000" dirty="0">
                <a:latin typeface="Rockwell Nova" panose="02060503020205020403" pitchFamily="18" charset="0"/>
              </a:rPr>
              <a:t>NEON: Operations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4251" y="1219200"/>
            <a:ext cx="7924800" cy="5364162"/>
          </a:xfrm>
        </p:spPr>
        <p:txBody>
          <a:bodyPr>
            <a:noAutofit/>
          </a:bodyPr>
          <a:lstStyle/>
          <a:p>
            <a:pPr lvl="1">
              <a:buFont typeface="Wingdings" pitchFamily="2" charset="2"/>
              <a:buChar char="§"/>
            </a:pPr>
            <a:r>
              <a:rPr lang="en-US" sz="2100" b="1" dirty="0">
                <a:latin typeface="Rockwell Nova" panose="02060503020205020403" pitchFamily="18" charset="0"/>
              </a:rPr>
              <a:t>Resource requirements</a:t>
            </a:r>
          </a:p>
          <a:p>
            <a:pPr lvl="2"/>
            <a:r>
              <a:rPr lang="en-US" sz="2100" dirty="0">
                <a:latin typeface="Rockwell Nova" panose="02060503020205020403" pitchFamily="18" charset="0"/>
              </a:rPr>
              <a:t>Data acquisition</a:t>
            </a:r>
          </a:p>
          <a:p>
            <a:pPr lvl="2"/>
            <a:r>
              <a:rPr lang="en-US" sz="2100" dirty="0">
                <a:latin typeface="Rockwell Nova" panose="02060503020205020403" pitchFamily="18" charset="0"/>
              </a:rPr>
              <a:t>Data QA/QC</a:t>
            </a:r>
          </a:p>
          <a:p>
            <a:pPr lvl="2"/>
            <a:r>
              <a:rPr lang="en-US" sz="2100" dirty="0">
                <a:latin typeface="Rockwell Nova" panose="02060503020205020403" pitchFamily="18" charset="0"/>
              </a:rPr>
              <a:t>Data dissemination</a:t>
            </a:r>
          </a:p>
          <a:p>
            <a:pPr lvl="2"/>
            <a:r>
              <a:rPr lang="en-US" sz="2100" dirty="0">
                <a:latin typeface="Rockwell Nova" panose="02060503020205020403" pitchFamily="18" charset="0"/>
              </a:rPr>
              <a:t>Cyberinfrastructure</a:t>
            </a:r>
          </a:p>
          <a:p>
            <a:pPr lvl="2"/>
            <a:r>
              <a:rPr lang="en-US" sz="2100" dirty="0">
                <a:latin typeface="Rockwell Nova" panose="02060503020205020403" pitchFamily="18" charset="0"/>
              </a:rPr>
              <a:t>Human resource management</a:t>
            </a:r>
          </a:p>
          <a:p>
            <a:pPr lvl="3"/>
            <a:r>
              <a:rPr lang="en-US" sz="2100" dirty="0">
                <a:latin typeface="Rockwell Nova" panose="02060503020205020403" pitchFamily="18" charset="0"/>
              </a:rPr>
              <a:t>At peak, over 500 employees</a:t>
            </a:r>
          </a:p>
          <a:p>
            <a:pPr lvl="3"/>
            <a:r>
              <a:rPr lang="en-US" sz="2100" dirty="0">
                <a:latin typeface="Rockwell Nova" panose="02060503020205020403" pitchFamily="18" charset="0"/>
              </a:rPr>
              <a:t>Permanent</a:t>
            </a:r>
          </a:p>
          <a:p>
            <a:pPr lvl="3"/>
            <a:r>
              <a:rPr lang="en-US" sz="2100" dirty="0">
                <a:latin typeface="Rockwell Nova" panose="02060503020205020403" pitchFamily="18" charset="0"/>
              </a:rPr>
              <a:t>Seasonal</a:t>
            </a:r>
          </a:p>
          <a:p>
            <a:pPr marL="914400" lvl="2" indent="0">
              <a:buNone/>
            </a:pPr>
            <a:endParaRPr lang="en-US" sz="2100" dirty="0">
              <a:latin typeface="Rockwell Nova" panose="02060503020205020403" pitchFamily="18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n-US" sz="2100" b="1" dirty="0">
                <a:latin typeface="Rockwell Nova" panose="02060503020205020403" pitchFamily="18" charset="0"/>
              </a:rPr>
              <a:t>Engagement and Outreach</a:t>
            </a:r>
          </a:p>
          <a:p>
            <a:pPr lvl="2"/>
            <a:r>
              <a:rPr lang="en-US" sz="2100" dirty="0">
                <a:latin typeface="Rockwell Nova" panose="02060503020205020403" pitchFamily="18" charset="0"/>
              </a:rPr>
              <a:t>Advisory bodies; strategic, science and technical</a:t>
            </a:r>
          </a:p>
          <a:p>
            <a:pPr lvl="2"/>
            <a:r>
              <a:rPr lang="en-US" sz="2100" dirty="0">
                <a:latin typeface="Rockwell Nova" panose="02060503020205020403" pitchFamily="18" charset="0"/>
              </a:rPr>
              <a:t>Engage with scientific community</a:t>
            </a:r>
          </a:p>
          <a:p>
            <a:pPr lvl="2"/>
            <a:r>
              <a:rPr lang="en-US" sz="2100" dirty="0">
                <a:latin typeface="Rockwell Nova" panose="02060503020205020403" pitchFamily="18" charset="0"/>
              </a:rPr>
              <a:t>Education and training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534B007-136B-DB40-8504-9E28F88B5EEA}"/>
              </a:ext>
            </a:extLst>
          </p:cNvPr>
          <p:cNvCxnSpPr/>
          <p:nvPr/>
        </p:nvCxnSpPr>
        <p:spPr>
          <a:xfrm>
            <a:off x="914400" y="1066800"/>
            <a:ext cx="77724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6E6581F-FC0F-7E49-9101-FC2BC47FB2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569"/>
    </mc:Choice>
    <mc:Fallback>
      <p:transition spd="slow" advTm="61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en-US" sz="4000" dirty="0">
                <a:latin typeface="Rockwell Nova" panose="02060503020205020403" pitchFamily="18" charset="0"/>
              </a:rPr>
              <a:t>NEON Competition*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28800"/>
            <a:ext cx="8610600" cy="4419599"/>
          </a:xfrm>
        </p:spPr>
        <p:txBody>
          <a:bodyPr>
            <a:normAutofit fontScale="77500" lnSpcReduction="20000"/>
          </a:bodyPr>
          <a:lstStyle/>
          <a:p>
            <a:pPr lvl="1">
              <a:buFont typeface="Wingdings" pitchFamily="2" charset="2"/>
              <a:buChar char="§"/>
            </a:pPr>
            <a:r>
              <a:rPr lang="en-US" sz="3800" dirty="0">
                <a:latin typeface="Rockwell Nova" panose="02060503020205020403" pitchFamily="18" charset="0"/>
              </a:rPr>
              <a:t>Rationale for competition</a:t>
            </a:r>
          </a:p>
          <a:p>
            <a:pPr lvl="2"/>
            <a:r>
              <a:rPr lang="en-US" sz="3200" dirty="0">
                <a:latin typeface="Rockwell Nova" panose="02060503020205020403" pitchFamily="18" charset="0"/>
              </a:rPr>
              <a:t>Normal NSF process for large facilities</a:t>
            </a:r>
          </a:p>
          <a:p>
            <a:pPr lvl="1">
              <a:buFont typeface="Wingdings" pitchFamily="2" charset="2"/>
              <a:buChar char="§"/>
            </a:pPr>
            <a:r>
              <a:rPr lang="en-US" sz="3800" dirty="0">
                <a:latin typeface="Rockwell Nova" panose="02060503020205020403" pitchFamily="18" charset="0"/>
              </a:rPr>
              <a:t>Competition timeline: key target dates</a:t>
            </a:r>
          </a:p>
          <a:p>
            <a:pPr lvl="2"/>
            <a:r>
              <a:rPr lang="en-US" sz="3200" dirty="0">
                <a:latin typeface="Rockwell Nova" panose="02060503020205020403" pitchFamily="18" charset="0"/>
              </a:rPr>
              <a:t>Submission of comments and questions, </a:t>
            </a:r>
            <a:r>
              <a:rPr lang="en-US" sz="3200" b="1" u="sng" dirty="0">
                <a:latin typeface="Rockwell Nova" panose="02060503020205020403" pitchFamily="18" charset="0"/>
              </a:rPr>
              <a:t>September 30, 2019</a:t>
            </a:r>
          </a:p>
          <a:p>
            <a:pPr lvl="2"/>
            <a:r>
              <a:rPr lang="en-US" sz="3200" dirty="0">
                <a:latin typeface="Rockwell Nova" panose="02060503020205020403" pitchFamily="18" charset="0"/>
              </a:rPr>
              <a:t>Solicitation, coming fall 2019</a:t>
            </a:r>
          </a:p>
          <a:p>
            <a:pPr lvl="2"/>
            <a:r>
              <a:rPr lang="en-US" sz="3200" dirty="0">
                <a:latin typeface="Rockwell Nova" panose="02060503020205020403" pitchFamily="18" charset="0"/>
              </a:rPr>
              <a:t>Letter of intent, anticipated</a:t>
            </a:r>
          </a:p>
          <a:p>
            <a:pPr lvl="2"/>
            <a:r>
              <a:rPr lang="en-US" sz="3100" dirty="0">
                <a:latin typeface="Rockwell Nova" panose="02060503020205020403" pitchFamily="18" charset="0"/>
              </a:rPr>
              <a:t>Full proposals due, June 2020</a:t>
            </a:r>
          </a:p>
          <a:p>
            <a:pPr lvl="2"/>
            <a:r>
              <a:rPr lang="en-US" sz="3200" dirty="0">
                <a:latin typeface="Rockwell Nova" panose="02060503020205020403" pitchFamily="18" charset="0"/>
              </a:rPr>
              <a:t>Potential award start date, anticipated late 2021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CB4D39-9A5F-4344-A6AF-804535CD9EEE}"/>
              </a:ext>
            </a:extLst>
          </p:cNvPr>
          <p:cNvSpPr txBox="1"/>
          <p:nvPr/>
        </p:nvSpPr>
        <p:spPr>
          <a:xfrm>
            <a:off x="762000" y="6383307"/>
            <a:ext cx="70918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* </a:t>
            </a:r>
            <a:r>
              <a:rPr lang="en-US" sz="2000" b="1" dirty="0"/>
              <a:t>Information provided in the Dear Colleague Letter (NSF 19-080)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D56751A-7022-DE44-B2BC-599EADC974F4}"/>
              </a:ext>
            </a:extLst>
          </p:cNvPr>
          <p:cNvCxnSpPr/>
          <p:nvPr/>
        </p:nvCxnSpPr>
        <p:spPr>
          <a:xfrm>
            <a:off x="914400" y="1295400"/>
            <a:ext cx="77724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94230D8-AAFA-524E-9758-178E3D6BD4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13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09BE75B8F8BE4B9F766909E3AC1127" ma:contentTypeVersion="0" ma:contentTypeDescription="Create a new document." ma:contentTypeScope="" ma:versionID="f861db357fc89ccc11d410d41ff1634a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D7944D54-91FB-43E1-B27D-2B5EDF0CB856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17D2CC8-9F4A-453D-84A1-17B77FCE922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0D5FD62-76A5-4D51-B7C3-4AD7832CF6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3853</TotalTime>
  <Words>470</Words>
  <Application>Microsoft Macintosh PowerPoint</Application>
  <PresentationFormat>On-screen Show (4:3)</PresentationFormat>
  <Paragraphs>114</Paragraphs>
  <Slides>12</Slides>
  <Notes>6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Rockwell Nova</vt:lpstr>
      <vt:lpstr>Wingdings</vt:lpstr>
      <vt:lpstr>Office Theme</vt:lpstr>
      <vt:lpstr> Division of Biological Infrastructure NEON Competition Webinar </vt:lpstr>
      <vt:lpstr>  Overview  </vt:lpstr>
      <vt:lpstr>PowerPoint Presentation</vt:lpstr>
      <vt:lpstr>PowerPoint Presentation</vt:lpstr>
      <vt:lpstr>NEON: Locations and Domains</vt:lpstr>
      <vt:lpstr>NEON: Data themes and Data products</vt:lpstr>
      <vt:lpstr>NEON: Subsystems</vt:lpstr>
      <vt:lpstr>NEON: Operations</vt:lpstr>
      <vt:lpstr>NEON Competition* </vt:lpstr>
      <vt:lpstr>NSF’s Oversight of Large Facilities</vt:lpstr>
      <vt:lpstr>Summary</vt:lpstr>
      <vt:lpstr>  QUESTIONS?  </vt:lpstr>
    </vt:vector>
  </TitlesOfParts>
  <Company>National Science Foundation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wzamer</dc:creator>
  <cp:lastModifiedBy>Roberts, Roland</cp:lastModifiedBy>
  <cp:revision>247</cp:revision>
  <cp:lastPrinted>2019-09-05T19:14:23Z</cp:lastPrinted>
  <dcterms:created xsi:type="dcterms:W3CDTF">2011-06-07T16:18:43Z</dcterms:created>
  <dcterms:modified xsi:type="dcterms:W3CDTF">2019-09-11T15:36:11Z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0x010100B809BE75B8F8BE4B9F766909E3AC1127</vt:lpwstr>
  </property>
</Properties>
</file>